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1" r:id="rId3"/>
    <p:sldId id="273" r:id="rId4"/>
    <p:sldId id="272" r:id="rId5"/>
    <p:sldId id="257" r:id="rId6"/>
    <p:sldId id="266" r:id="rId7"/>
    <p:sldId id="267" r:id="rId8"/>
    <p:sldId id="268" r:id="rId9"/>
    <p:sldId id="269" r:id="rId10"/>
    <p:sldId id="270" r:id="rId11"/>
    <p:sldId id="258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6666"/>
    <a:srgbClr val="CC0000"/>
    <a:srgbClr val="336699"/>
    <a:srgbClr val="5B849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-998" y="1061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3ADE0E-5FFB-4820-84FB-881F8172175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97566CD-01FC-4A30-9259-E640CB8E317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B58899-09D5-460E-9090-0A504BF710B9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800600"/>
            <a:ext cx="5029200" cy="1447800"/>
          </a:xfrm>
          <a:noFill/>
          <a:ln/>
        </p:spPr>
        <p:txBody>
          <a:bodyPr/>
          <a:lstStyle/>
          <a:p>
            <a:pPr algn="ctr" eaLnBrk="1" hangingPunct="1"/>
            <a:r>
              <a:rPr lang="en-US" sz="2400" smtClean="0"/>
              <a:t>SPEAKER NOTES FOR THE POWER POINT PRESENTATION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DBC5F9-2E39-4A2F-A0E1-0B08FA22C86A}" type="slidenum">
              <a:rPr lang="en-US"/>
              <a:pPr/>
              <a:t>5</a:t>
            </a:fld>
            <a:endParaRPr lang="en-US"/>
          </a:p>
        </p:txBody>
      </p:sp>
      <p:sp>
        <p:nvSpPr>
          <p:cNvPr id="184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DD54B4-F94F-40B2-8655-AFB6811DB0CE}" type="slidenum">
              <a:rPr lang="en-US"/>
              <a:pPr/>
              <a:t>11</a:t>
            </a:fld>
            <a:endParaRPr lang="en-US"/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DBC5F9-2E39-4A2F-A0E1-0B08FA22C86A}" type="slidenum">
              <a:rPr lang="en-US"/>
              <a:pPr/>
              <a:t>12</a:t>
            </a:fld>
            <a:endParaRPr lang="en-US"/>
          </a:p>
        </p:txBody>
      </p:sp>
      <p:sp>
        <p:nvSpPr>
          <p:cNvPr id="184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2672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2672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304800"/>
            <a:ext cx="21717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304800"/>
            <a:ext cx="63627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2"/>
          <p:cNvSpPr txBox="1">
            <a:spLocks noChangeArrowheads="1"/>
          </p:cNvSpPr>
          <p:nvPr/>
        </p:nvSpPr>
        <p:spPr bwMode="auto">
          <a:xfrm>
            <a:off x="7251700" y="12700"/>
            <a:ext cx="1828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GB" sz="1400">
                <a:solidFill>
                  <a:srgbClr val="000099"/>
                </a:solidFill>
              </a:rPr>
              <a:t>© 2003 By Default!</a:t>
            </a:r>
          </a:p>
        </p:txBody>
      </p:sp>
      <p:sp>
        <p:nvSpPr>
          <p:cNvPr id="134147" name="Text Box 3"/>
          <p:cNvSpPr txBox="1">
            <a:spLocks noChangeArrowheads="1"/>
          </p:cNvSpPr>
          <p:nvPr/>
        </p:nvSpPr>
        <p:spPr bwMode="auto">
          <a:xfrm>
            <a:off x="76200" y="6645275"/>
            <a:ext cx="48768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900">
                <a:solidFill>
                  <a:srgbClr val="000099"/>
                </a:solidFill>
              </a:rPr>
              <a:t>A Free sample background from www.powerpointbackgrounds.com</a:t>
            </a:r>
          </a:p>
        </p:txBody>
      </p:sp>
      <p:pic>
        <p:nvPicPr>
          <p:cNvPr id="1028" name="Picture 4" descr="C:\!work\!ppt-Back\CD-Rom\blue\Png\800index\etched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04800"/>
            <a:ext cx="8686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45720" rIns="36000" bIns="45720" numCol="1" anchor="t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415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676400"/>
            <a:ext cx="8686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4151" name="Text Box 7"/>
          <p:cNvSpPr txBox="1">
            <a:spLocks noChangeArrowheads="1"/>
          </p:cNvSpPr>
          <p:nvPr/>
        </p:nvSpPr>
        <p:spPr bwMode="auto">
          <a:xfrm>
            <a:off x="50800" y="12700"/>
            <a:ext cx="1828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400">
                <a:solidFill>
                  <a:schemeClr val="bg1"/>
                </a:solidFill>
              </a:rPr>
              <a:t>Slide </a:t>
            </a:r>
            <a:fld id="{A643BAA9-72FB-47DE-88E0-3FC2B5B3BFEE}" type="slidenum">
              <a:rPr lang="en-GB" sz="140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</a:pPr>
              <a:t>‹#›</a:t>
            </a:fld>
            <a:endParaRPr lang="en-GB" sz="1400">
              <a:solidFill>
                <a:schemeClr val="bg1"/>
              </a:solidFill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lnSpc>
          <a:spcPct val="85000"/>
        </a:lnSpc>
        <a:spcBef>
          <a:spcPct val="1000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-128"/>
          <a:cs typeface="+mj-cs"/>
        </a:defRPr>
      </a:lvl1pPr>
      <a:lvl2pPr algn="ctr" rtl="0" eaLnBrk="0" fontAlgn="base" hangingPunct="0">
        <a:lnSpc>
          <a:spcPct val="85000"/>
        </a:lnSpc>
        <a:spcBef>
          <a:spcPct val="1000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-128"/>
        </a:defRPr>
      </a:lvl2pPr>
      <a:lvl3pPr algn="ctr" rtl="0" eaLnBrk="0" fontAlgn="base" hangingPunct="0">
        <a:lnSpc>
          <a:spcPct val="85000"/>
        </a:lnSpc>
        <a:spcBef>
          <a:spcPct val="1000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-128"/>
        </a:defRPr>
      </a:lvl3pPr>
      <a:lvl4pPr algn="ctr" rtl="0" eaLnBrk="0" fontAlgn="base" hangingPunct="0">
        <a:lnSpc>
          <a:spcPct val="85000"/>
        </a:lnSpc>
        <a:spcBef>
          <a:spcPct val="1000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-128"/>
        </a:defRPr>
      </a:lvl4pPr>
      <a:lvl5pPr algn="ctr" rtl="0" eaLnBrk="0" fontAlgn="base" hangingPunct="0">
        <a:lnSpc>
          <a:spcPct val="85000"/>
        </a:lnSpc>
        <a:spcBef>
          <a:spcPct val="1000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-128"/>
        </a:defRPr>
      </a:lvl5pPr>
      <a:lvl6pPr marL="457200" algn="ctr" rtl="0" eaLnBrk="0" fontAlgn="base" hangingPunct="0">
        <a:lnSpc>
          <a:spcPct val="85000"/>
        </a:lnSpc>
        <a:spcBef>
          <a:spcPct val="1000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6pPr>
      <a:lvl7pPr marL="914400" algn="ctr" rtl="0" eaLnBrk="0" fontAlgn="base" hangingPunct="0">
        <a:lnSpc>
          <a:spcPct val="85000"/>
        </a:lnSpc>
        <a:spcBef>
          <a:spcPct val="1000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7pPr>
      <a:lvl8pPr marL="1371600" algn="ctr" rtl="0" eaLnBrk="0" fontAlgn="base" hangingPunct="0">
        <a:lnSpc>
          <a:spcPct val="85000"/>
        </a:lnSpc>
        <a:spcBef>
          <a:spcPct val="1000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8pPr>
      <a:lvl9pPr marL="1828800" algn="ctr" rtl="0" eaLnBrk="0" fontAlgn="base" hangingPunct="0">
        <a:lnSpc>
          <a:spcPct val="85000"/>
        </a:lnSpc>
        <a:spcBef>
          <a:spcPct val="1000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2pPr>
      <a:lvl3pPr marL="1143000" indent="-228600" algn="l" rtl="0" eaLnBrk="0" fontAlgn="base" hangingPunct="0">
        <a:lnSpc>
          <a:spcPct val="85000"/>
        </a:lnSpc>
        <a:spcBef>
          <a:spcPct val="15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5"/>
          <p:cNvSpPr>
            <a:spLocks noChangeShapeType="1"/>
          </p:cNvSpPr>
          <p:nvPr/>
        </p:nvSpPr>
        <p:spPr bwMode="auto">
          <a:xfrm>
            <a:off x="1981200" y="3657600"/>
            <a:ext cx="533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667000"/>
            <a:ext cx="8077200" cy="1295400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Postmodernism and Youth</a:t>
            </a:r>
            <a:endParaRPr lang="en-US" dirty="0" smtClean="0">
              <a:solidFill>
                <a:srgbClr val="336699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553200" cy="914400"/>
          </a:xfrm>
        </p:spPr>
        <p:txBody>
          <a:bodyPr/>
          <a:lstStyle/>
          <a:p>
            <a:r>
              <a:rPr lang="en-US" dirty="0" smtClean="0"/>
              <a:t>Solomon Was Right, After All</a:t>
            </a:r>
            <a:endParaRPr lang="en-US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4800" y="54864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charset="2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ＭＳ Ｐゴシック" charset="-128"/>
                <a:cs typeface="+mn-cs"/>
              </a:rPr>
              <a:t>Timothy R. Nichols</a:t>
            </a:r>
          </a:p>
          <a:p>
            <a:pPr marL="0" marR="0" lvl="0" indent="0" algn="ctr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charset="2"/>
              <a:buNone/>
              <a:tabLst/>
              <a:defRPr/>
            </a:pPr>
            <a:r>
              <a:rPr lang="en-US" sz="32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Rocky Mountain Bible College &amp; Seminary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ＭＳ Ｐゴシック" charset="-128"/>
              <a:cs typeface="+mn-cs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143000"/>
            <a:ext cx="8534400" cy="1470025"/>
          </a:xfrm>
        </p:spPr>
        <p:txBody>
          <a:bodyPr/>
          <a:lstStyle/>
          <a:p>
            <a:r>
              <a:rPr lang="en-US" sz="6000" dirty="0" smtClean="0"/>
              <a:t>The Modernist Backdrop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5908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400" dirty="0" smtClean="0"/>
              <a:t>“I think, therefore I am”</a:t>
            </a:r>
            <a:endParaRPr lang="en-US" sz="4400" b="1" dirty="0" smtClean="0"/>
          </a:p>
          <a:p>
            <a:pPr algn="l">
              <a:buFont typeface="Arial" pitchFamily="34" charset="0"/>
              <a:buChar char="•"/>
            </a:pPr>
            <a:r>
              <a:rPr lang="en-US" sz="4400" dirty="0" smtClean="0"/>
              <a:t>Objectivity</a:t>
            </a:r>
            <a:endParaRPr lang="en-US" sz="4400" b="1" dirty="0" smtClean="0"/>
          </a:p>
          <a:p>
            <a:pPr algn="l">
              <a:buFont typeface="Arial" pitchFamily="34" charset="0"/>
              <a:buChar char="•"/>
            </a:pPr>
            <a:r>
              <a:rPr lang="en-US" sz="4400" dirty="0" smtClean="0"/>
              <a:t>Control</a:t>
            </a:r>
            <a:endParaRPr lang="en-US" sz="4400" b="1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143000"/>
            <a:ext cx="8534400" cy="1470025"/>
          </a:xfrm>
        </p:spPr>
        <p:txBody>
          <a:bodyPr/>
          <a:lstStyle/>
          <a:p>
            <a:r>
              <a:rPr lang="en-US" sz="6000" dirty="0" smtClean="0"/>
              <a:t>The Postmodern Shift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5908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400" b="1" dirty="0" smtClean="0"/>
              <a:t>Unconcerned with </a:t>
            </a:r>
            <a:r>
              <a:rPr lang="en-US" sz="4400" b="1" i="1" dirty="0" smtClean="0"/>
              <a:t>theoretical</a:t>
            </a:r>
            <a:r>
              <a:rPr lang="en-US" sz="4400" b="1" dirty="0" smtClean="0"/>
              <a:t> 	objective proof</a:t>
            </a:r>
          </a:p>
          <a:p>
            <a:pPr algn="l">
              <a:buFont typeface="Arial" pitchFamily="34" charset="0"/>
              <a:buChar char="•"/>
            </a:pPr>
            <a:r>
              <a:rPr lang="en-US" sz="4400" b="1" dirty="0" smtClean="0"/>
              <a:t>Can’t control it all</a:t>
            </a:r>
            <a:endParaRPr lang="en-US" sz="4400" b="1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z="6600" dirty="0" smtClean="0"/>
              <a:t>Masters of Suspicion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5908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400" dirty="0" smtClean="0"/>
              <a:t>Marx: It’s all about </a:t>
            </a:r>
            <a:r>
              <a:rPr lang="en-US" sz="4400" b="1" dirty="0" smtClean="0"/>
              <a:t>MONEY</a:t>
            </a:r>
          </a:p>
          <a:p>
            <a:pPr algn="l">
              <a:buFont typeface="Arial" pitchFamily="34" charset="0"/>
              <a:buChar char="•"/>
            </a:pPr>
            <a:r>
              <a:rPr lang="en-US" sz="4400" dirty="0" err="1" smtClean="0"/>
              <a:t>Nietzche</a:t>
            </a:r>
            <a:r>
              <a:rPr lang="en-US" sz="4400" dirty="0" smtClean="0"/>
              <a:t>: It’s all about </a:t>
            </a:r>
            <a:r>
              <a:rPr lang="en-US" sz="4400" b="1" dirty="0" smtClean="0"/>
              <a:t>POWER</a:t>
            </a:r>
          </a:p>
          <a:p>
            <a:pPr algn="l">
              <a:buFont typeface="Arial" pitchFamily="34" charset="0"/>
              <a:buChar char="•"/>
            </a:pPr>
            <a:r>
              <a:rPr lang="en-US" sz="4400" dirty="0" smtClean="0"/>
              <a:t>Freud: It’s all about </a:t>
            </a:r>
            <a:r>
              <a:rPr lang="en-US" sz="4400" b="1" dirty="0" smtClean="0"/>
              <a:t>SEX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Worldview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953000"/>
          </a:xfrm>
        </p:spPr>
        <p:txBody>
          <a:bodyPr/>
          <a:lstStyle/>
          <a:p>
            <a:pPr>
              <a:lnSpc>
                <a:spcPct val="75000"/>
              </a:lnSpc>
              <a:buFont typeface="Arial" pitchFamily="34" charset="0"/>
              <a:buChar char="•"/>
            </a:pPr>
            <a:r>
              <a:rPr lang="en-US" sz="6000" dirty="0" smtClean="0"/>
              <a:t>Story</a:t>
            </a:r>
          </a:p>
          <a:p>
            <a:pPr>
              <a:lnSpc>
                <a:spcPct val="75000"/>
              </a:lnSpc>
              <a:buFont typeface="Arial" pitchFamily="34" charset="0"/>
              <a:buChar char="•"/>
            </a:pPr>
            <a:r>
              <a:rPr lang="en-US" sz="6000" dirty="0" smtClean="0"/>
              <a:t>Questions</a:t>
            </a:r>
          </a:p>
          <a:p>
            <a:pPr>
              <a:lnSpc>
                <a:spcPct val="75000"/>
              </a:lnSpc>
              <a:buFont typeface="Arial" pitchFamily="34" charset="0"/>
              <a:buChar char="•"/>
            </a:pPr>
            <a:r>
              <a:rPr lang="en-US" sz="6000" dirty="0" smtClean="0"/>
              <a:t>Praxis/Lifestyle</a:t>
            </a:r>
          </a:p>
          <a:p>
            <a:pPr>
              <a:lnSpc>
                <a:spcPct val="75000"/>
              </a:lnSpc>
              <a:buFont typeface="Arial" pitchFamily="34" charset="0"/>
              <a:buChar char="•"/>
            </a:pPr>
            <a:r>
              <a:rPr lang="en-US" sz="6000" dirty="0" smtClean="0"/>
              <a:t>Liturgy/Symbol</a:t>
            </a:r>
          </a:p>
          <a:p>
            <a:pPr>
              <a:lnSpc>
                <a:spcPct val="75000"/>
              </a:lnSpc>
              <a:buFont typeface="Arial" pitchFamily="34" charset="0"/>
              <a:buChar char="•"/>
            </a:pPr>
            <a:r>
              <a:rPr lang="en-US" sz="6000" dirty="0" smtClean="0"/>
              <a:t>Worship</a:t>
            </a:r>
          </a:p>
          <a:p>
            <a:pPr>
              <a:lnSpc>
                <a:spcPct val="75000"/>
              </a:lnSpc>
              <a:buFont typeface="Arial" pitchFamily="34" charset="0"/>
              <a:buChar char="•"/>
            </a:pPr>
            <a:r>
              <a:rPr lang="en-US" sz="6000" dirty="0" smtClean="0"/>
              <a:t> </a:t>
            </a:r>
            <a:r>
              <a:rPr lang="en-US" sz="4000" dirty="0" smtClean="0"/>
              <a:t>…and how they all relate </a:t>
            </a:r>
            <a:endParaRPr lang="en-US" dirty="0" smtClean="0"/>
          </a:p>
        </p:txBody>
      </p:sp>
    </p:spTree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z="6600" dirty="0" smtClean="0"/>
              <a:t>Story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5908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What story you think you’re living </a:t>
            </a:r>
            <a:r>
              <a:rPr lang="en-US" sz="4000" dirty="0" smtClean="0"/>
              <a:t>in?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Where is your loyalty?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Who </a:t>
            </a:r>
            <a:r>
              <a:rPr lang="en-US" sz="4000" dirty="0" smtClean="0"/>
              <a:t>are your people?  </a:t>
            </a:r>
            <a:endParaRPr lang="en-US" sz="4000" dirty="0" smtClean="0"/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Who do you cheer for/boo?  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Who don’t you care about?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z="6600" dirty="0" smtClean="0"/>
              <a:t>Questions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22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How </a:t>
            </a:r>
            <a:r>
              <a:rPr lang="en-US" sz="4000" dirty="0" smtClean="0"/>
              <a:t>do you </a:t>
            </a:r>
            <a:r>
              <a:rPr lang="en-US" sz="4000" dirty="0" smtClean="0"/>
              <a:t>answer the basic </a:t>
            </a:r>
            <a:r>
              <a:rPr lang="en-US" sz="4000" dirty="0" smtClean="0"/>
              <a:t>                                     	questions </a:t>
            </a:r>
            <a:r>
              <a:rPr lang="en-US" sz="4000" dirty="0" smtClean="0"/>
              <a:t>of </a:t>
            </a:r>
            <a:r>
              <a:rPr lang="en-US" sz="4000" dirty="0" smtClean="0"/>
              <a:t>life?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Who </a:t>
            </a:r>
            <a:r>
              <a:rPr lang="en-US" sz="4000" dirty="0" smtClean="0"/>
              <a:t>is </a:t>
            </a:r>
            <a:r>
              <a:rPr lang="en-US" sz="4000" dirty="0" smtClean="0"/>
              <a:t>God, and who are you?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What is our origin?  Our destiny?  Our 	purpose?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What </a:t>
            </a:r>
            <a:r>
              <a:rPr lang="en-US" sz="4000" dirty="0" smtClean="0"/>
              <a:t>happens when we </a:t>
            </a:r>
            <a:r>
              <a:rPr lang="en-US" sz="4000" dirty="0" smtClean="0"/>
              <a:t>die, and why?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What is nature?  Where is it from?  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z="6600" dirty="0" smtClean="0"/>
              <a:t>Praxis/Lifestyle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22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What do you do?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How often do you wash your car?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Do you cheat on your spouse?  Taxes?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What clothes do you wear?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How do you talk?  To whom?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z="6600" dirty="0" smtClean="0"/>
              <a:t>Liturgy/Symbol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22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How </a:t>
            </a:r>
            <a:r>
              <a:rPr lang="en-US" sz="4000" dirty="0" smtClean="0"/>
              <a:t>do you reinforce/dramatize your 	participation in the story?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How do you show respect/devotion?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What “offensive” (=blasphemous) 	things can you not say or do?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z="6600" dirty="0" smtClean="0"/>
              <a:t>Worship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22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To what is your life being sacrificed?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What is the source of your wellbeing?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Who/what do you fear?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Where do you go for strength, 	comfort, deliverance?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762000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The Postmodern Worldview</a:t>
            </a:r>
            <a:endParaRPr lang="en-US" dirty="0" smtClean="0">
              <a:solidFill>
                <a:srgbClr val="336699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657600"/>
            <a:ext cx="7239000" cy="914400"/>
          </a:xfrm>
        </p:spPr>
        <p:txBody>
          <a:bodyPr/>
          <a:lstStyle/>
          <a:p>
            <a:r>
              <a:rPr lang="en-US" b="1" dirty="0" smtClean="0"/>
              <a:t>Five C3tegories</a:t>
            </a:r>
            <a:endParaRPr lang="en-US" b="1" dirty="0" smtClean="0"/>
          </a:p>
        </p:txBody>
      </p:sp>
      <p:pic>
        <p:nvPicPr>
          <p:cNvPr id="19460" name="Picture 4" descr="blue_glob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3048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Worldview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953000"/>
          </a:xfrm>
        </p:spPr>
        <p:txBody>
          <a:bodyPr/>
          <a:lstStyle/>
          <a:p>
            <a:pPr>
              <a:lnSpc>
                <a:spcPct val="75000"/>
              </a:lnSpc>
              <a:buFont typeface="Arial" pitchFamily="34" charset="0"/>
              <a:buChar char="•"/>
            </a:pPr>
            <a:r>
              <a:rPr lang="en-US" sz="6000" dirty="0" smtClean="0"/>
              <a:t>Story</a:t>
            </a:r>
          </a:p>
          <a:p>
            <a:pPr>
              <a:lnSpc>
                <a:spcPct val="75000"/>
              </a:lnSpc>
              <a:buFont typeface="Arial" pitchFamily="34" charset="0"/>
              <a:buChar char="•"/>
            </a:pPr>
            <a:r>
              <a:rPr lang="en-US" sz="6000" dirty="0" smtClean="0"/>
              <a:t>Questions</a:t>
            </a:r>
          </a:p>
          <a:p>
            <a:pPr>
              <a:lnSpc>
                <a:spcPct val="75000"/>
              </a:lnSpc>
              <a:buFont typeface="Arial" pitchFamily="34" charset="0"/>
              <a:buChar char="•"/>
            </a:pPr>
            <a:r>
              <a:rPr lang="en-US" sz="6000" dirty="0" smtClean="0"/>
              <a:t>Praxis/Lifestyle</a:t>
            </a:r>
          </a:p>
          <a:p>
            <a:pPr>
              <a:lnSpc>
                <a:spcPct val="75000"/>
              </a:lnSpc>
              <a:buFont typeface="Arial" pitchFamily="34" charset="0"/>
              <a:buChar char="•"/>
            </a:pPr>
            <a:r>
              <a:rPr lang="en-US" sz="6000" dirty="0" smtClean="0"/>
              <a:t>Liturgy/Symbol</a:t>
            </a:r>
          </a:p>
          <a:p>
            <a:pPr>
              <a:lnSpc>
                <a:spcPct val="75000"/>
              </a:lnSpc>
              <a:buFont typeface="Arial" pitchFamily="34" charset="0"/>
              <a:buChar char="•"/>
            </a:pPr>
            <a:r>
              <a:rPr lang="en-US" sz="6000" dirty="0" smtClean="0"/>
              <a:t>Worship</a:t>
            </a:r>
          </a:p>
          <a:p>
            <a:pPr>
              <a:lnSpc>
                <a:spcPct val="75000"/>
              </a:lnSpc>
              <a:buFont typeface="Arial" pitchFamily="34" charset="0"/>
              <a:buChar char="•"/>
            </a:pPr>
            <a:r>
              <a:rPr lang="en-US" sz="6000" dirty="0" smtClean="0"/>
              <a:t> </a:t>
            </a:r>
            <a:r>
              <a:rPr lang="en-US" sz="4000" dirty="0" smtClean="0"/>
              <a:t>…and how they all relate </a:t>
            </a:r>
            <a:endParaRPr lang="en-US" dirty="0" smtClean="0"/>
          </a:p>
        </p:txBody>
      </p:sp>
    </p:spTree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z="6600" dirty="0" smtClean="0"/>
              <a:t>Story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5908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000" dirty="0" err="1" smtClean="0"/>
              <a:t>Metanarratives</a:t>
            </a:r>
            <a:r>
              <a:rPr lang="en-US" sz="4000" dirty="0" smtClean="0"/>
              <a:t> are dead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No single, all-encompassing story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Local narratives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600" dirty="0" smtClean="0"/>
              <a:t>Multiple stories that don’t fit together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600" dirty="0" smtClean="0"/>
              <a:t>Chosen for </a:t>
            </a:r>
            <a:r>
              <a:rPr lang="en-US" sz="3600" dirty="0" err="1" smtClean="0"/>
              <a:t>convienience</a:t>
            </a:r>
            <a:r>
              <a:rPr lang="en-US" sz="3600" dirty="0" smtClean="0"/>
              <a:t> at a particular 	place and time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z="6600" dirty="0" smtClean="0"/>
              <a:t>Questions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22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No set answers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Variable depending on circumstances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This </a:t>
            </a:r>
            <a:r>
              <a:rPr lang="en-US" sz="4000" b="1" dirty="0" smtClean="0"/>
              <a:t>DOES NOT </a:t>
            </a:r>
            <a:r>
              <a:rPr lang="en-US" sz="4000" dirty="0" smtClean="0"/>
              <a:t>mean that just </a:t>
            </a:r>
            <a:r>
              <a:rPr lang="en-US" sz="4000" b="1" dirty="0" smtClean="0"/>
              <a:t>any 	</a:t>
            </a:r>
            <a:r>
              <a:rPr lang="en-US" sz="4000" dirty="0" smtClean="0"/>
              <a:t>answers 	will do!!!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z="6600" dirty="0" smtClean="0"/>
              <a:t>Praxis/Lifestyle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22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A hodgepodge of disparate options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Ability to weasel out of </a:t>
            </a:r>
            <a:r>
              <a:rPr lang="en-US" sz="4000" b="1" dirty="0" smtClean="0"/>
              <a:t>SOME</a:t>
            </a:r>
            <a:r>
              <a:rPr lang="en-US" sz="4000" dirty="0" smtClean="0"/>
              <a:t> moral 	demands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…but there are always some standards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600" dirty="0" smtClean="0"/>
              <a:t>“Tolerance”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600" dirty="0" smtClean="0"/>
              <a:t>Sexual Autonomy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600" dirty="0" smtClean="0"/>
              <a:t>Relational Autonomy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z="6600" dirty="0" smtClean="0"/>
              <a:t>Liturgy/Symbol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22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A collage of contradictory elements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Based on personal style and taste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“Beauty is in the eye of the beholder”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z="6600" dirty="0" smtClean="0"/>
              <a:t>Worship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22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A fragmented life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err="1" smtClean="0"/>
              <a:t>Consumeristic</a:t>
            </a:r>
            <a:endParaRPr lang="en-US" sz="4000" dirty="0" smtClean="0"/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Formulated around what </a:t>
            </a:r>
            <a:r>
              <a:rPr lang="en-US" sz="4000" b="1" dirty="0" smtClean="0"/>
              <a:t>we</a:t>
            </a:r>
            <a:r>
              <a:rPr lang="en-US" sz="4000" dirty="0" smtClean="0"/>
              <a:t> want to 	offer…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…and not around what </a:t>
            </a:r>
            <a:r>
              <a:rPr lang="en-US" sz="4000" b="1" dirty="0" smtClean="0"/>
              <a:t>God</a:t>
            </a:r>
            <a:r>
              <a:rPr lang="en-US" sz="4000" dirty="0" smtClean="0"/>
              <a:t> wants to 	receive.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143000"/>
            <a:ext cx="8686800" cy="1470025"/>
          </a:xfrm>
        </p:spPr>
        <p:txBody>
          <a:bodyPr/>
          <a:lstStyle/>
          <a:p>
            <a:r>
              <a:rPr lang="en-US" sz="6000" dirty="0" smtClean="0"/>
              <a:t>Practical </a:t>
            </a:r>
            <a:r>
              <a:rPr lang="en-US" sz="6000" dirty="0" err="1" smtClean="0"/>
              <a:t>Postmodernity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22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6600" strike="sngStrike" dirty="0" smtClean="0"/>
              <a:t>“Is it True?”</a:t>
            </a:r>
          </a:p>
          <a:p>
            <a:pPr algn="l">
              <a:buFont typeface="Arial" pitchFamily="34" charset="0"/>
              <a:buChar char="•"/>
            </a:pPr>
            <a:r>
              <a:rPr lang="en-US" sz="6600" dirty="0" smtClean="0"/>
              <a:t>“Is it Real?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z="6600" dirty="0" smtClean="0"/>
              <a:t>Good News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22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000" dirty="0" err="1" smtClean="0"/>
              <a:t>Pomos</a:t>
            </a:r>
            <a:r>
              <a:rPr lang="en-US" sz="4000" dirty="0" smtClean="0"/>
              <a:t> are people too!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They need…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600" dirty="0" smtClean="0"/>
              <a:t>Hope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600" dirty="0" smtClean="0"/>
              <a:t>Forgiveness and absolution from sin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600" dirty="0" smtClean="0"/>
              <a:t>Love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600" dirty="0" smtClean="0"/>
              <a:t>Life to make sense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z="6600" dirty="0" smtClean="0"/>
              <a:t>How to Respond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22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Diagnosis Drives Treatment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Ecclesiastes is the Answer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600" dirty="0" smtClean="0"/>
              <a:t>Modernity was shepherding wind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600" dirty="0" smtClean="0"/>
              <a:t>There is futility in the world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3600" dirty="0" smtClean="0"/>
              <a:t>So…how should we live?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143000"/>
            <a:ext cx="8458200" cy="1470025"/>
          </a:xfrm>
        </p:spPr>
        <p:txBody>
          <a:bodyPr/>
          <a:lstStyle/>
          <a:p>
            <a:r>
              <a:rPr lang="en-US" sz="6600" dirty="0" smtClean="0"/>
              <a:t>Living Under the Sun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2200"/>
            <a:ext cx="8229600" cy="3581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Be Humble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Eat your bread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Drink your wine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Live joyfully with your spouse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Do your work and take your rest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/>
              <a:t>…and do it all </a:t>
            </a:r>
            <a:r>
              <a:rPr lang="en-US" sz="4000" b="1" dirty="0" smtClean="0"/>
              <a:t>MERRILY</a:t>
            </a:r>
            <a:r>
              <a:rPr lang="en-US" sz="4000" dirty="0" smtClean="0"/>
              <a:t>!</a:t>
            </a:r>
            <a:endParaRPr lang="en-US" sz="36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cial Blue">
  <a:themeElements>
    <a:clrScheme name="">
      <a:dk1>
        <a:srgbClr val="000000"/>
      </a:dk1>
      <a:lt1>
        <a:srgbClr val="FFFFFF"/>
      </a:lt1>
      <a:dk2>
        <a:srgbClr val="000058"/>
      </a:dk2>
      <a:lt2>
        <a:srgbClr val="FF9900"/>
      </a:lt2>
      <a:accent1>
        <a:srgbClr val="3399FF"/>
      </a:accent1>
      <a:accent2>
        <a:srgbClr val="FFFF00"/>
      </a:accent2>
      <a:accent3>
        <a:srgbClr val="AAAAB4"/>
      </a:accent3>
      <a:accent4>
        <a:srgbClr val="DADADA"/>
      </a:accent4>
      <a:accent5>
        <a:srgbClr val="ADCAFF"/>
      </a:accent5>
      <a:accent6>
        <a:srgbClr val="E7E700"/>
      </a:accent6>
      <a:hlink>
        <a:srgbClr val="FF0000"/>
      </a:hlink>
      <a:folHlink>
        <a:srgbClr val="969696"/>
      </a:folHlink>
    </a:clrScheme>
    <a:fontScheme name="Special Blu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pecial Blu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ecial Blu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ecial Blu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ecial Blu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ecial Blu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ecial Blu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ecial Blu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Lewis HD:Applications:Microsoft Office X:Templates:My Templates:Special Blue.pot</Template>
  <TotalTime>3772</TotalTime>
  <Words>389</Words>
  <Application>Microsoft Office PowerPoint</Application>
  <PresentationFormat>Letter Paper (8.5x11 in)</PresentationFormat>
  <Paragraphs>119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Times New Roman</vt:lpstr>
      <vt:lpstr>ＭＳ Ｐゴシック</vt:lpstr>
      <vt:lpstr>Arial</vt:lpstr>
      <vt:lpstr>Wingdings</vt:lpstr>
      <vt:lpstr>Special Blue</vt:lpstr>
      <vt:lpstr>Postmodernism and Youth</vt:lpstr>
      <vt:lpstr>The Modernist Backdrop</vt:lpstr>
      <vt:lpstr>The Postmodern Shift</vt:lpstr>
      <vt:lpstr>Masters of Suspicion</vt:lpstr>
      <vt:lpstr>Elements of Worldview</vt:lpstr>
      <vt:lpstr>Story</vt:lpstr>
      <vt:lpstr>Questions</vt:lpstr>
      <vt:lpstr>Praxis/Lifestyle</vt:lpstr>
      <vt:lpstr>Liturgy/Symbol</vt:lpstr>
      <vt:lpstr>Worship</vt:lpstr>
      <vt:lpstr>The Postmodern Worldview</vt:lpstr>
      <vt:lpstr>Elements of Worldview</vt:lpstr>
      <vt:lpstr>Story</vt:lpstr>
      <vt:lpstr>Questions</vt:lpstr>
      <vt:lpstr>Praxis/Lifestyle</vt:lpstr>
      <vt:lpstr>Liturgy/Symbol</vt:lpstr>
      <vt:lpstr>Worship</vt:lpstr>
      <vt:lpstr>Practical Postmodernity</vt:lpstr>
      <vt:lpstr>Good News</vt:lpstr>
      <vt:lpstr>How to Respond</vt:lpstr>
      <vt:lpstr>Living Under the Sun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Biblical Worldview</dc:title>
  <dc:creator>Tim</dc:creator>
  <cp:lastModifiedBy>Tim Nichols</cp:lastModifiedBy>
  <cp:revision>70</cp:revision>
  <dcterms:created xsi:type="dcterms:W3CDTF">2002-01-09T21:17:13Z</dcterms:created>
  <dcterms:modified xsi:type="dcterms:W3CDTF">2010-08-21T14:47:04Z</dcterms:modified>
</cp:coreProperties>
</file>